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338" r:id="rId6"/>
    <p:sldId id="339" r:id="rId7"/>
    <p:sldId id="340" r:id="rId8"/>
    <p:sldId id="337" r:id="rId9"/>
    <p:sldId id="321" r:id="rId10"/>
    <p:sldId id="322" r:id="rId11"/>
    <p:sldId id="323" r:id="rId12"/>
    <p:sldId id="324" r:id="rId13"/>
    <p:sldId id="326" r:id="rId14"/>
    <p:sldId id="325" r:id="rId15"/>
    <p:sldId id="328" r:id="rId16"/>
    <p:sldId id="341" r:id="rId17"/>
    <p:sldId id="342" r:id="rId18"/>
    <p:sldId id="349" r:id="rId19"/>
    <p:sldId id="348" r:id="rId20"/>
    <p:sldId id="347" r:id="rId21"/>
    <p:sldId id="346" r:id="rId22"/>
    <p:sldId id="350" r:id="rId23"/>
    <p:sldId id="345" r:id="rId24"/>
    <p:sldId id="344" r:id="rId25"/>
    <p:sldId id="351" r:id="rId26"/>
    <p:sldId id="352" r:id="rId27"/>
    <p:sldId id="353" r:id="rId28"/>
    <p:sldId id="354" r:id="rId29"/>
    <p:sldId id="356" r:id="rId30"/>
    <p:sldId id="355" r:id="rId31"/>
    <p:sldId id="357" r:id="rId32"/>
    <p:sldId id="359" r:id="rId33"/>
    <p:sldId id="360" r:id="rId34"/>
    <p:sldId id="361" r:id="rId35"/>
    <p:sldId id="365" r:id="rId36"/>
    <p:sldId id="362" r:id="rId37"/>
    <p:sldId id="366" r:id="rId38"/>
    <p:sldId id="367" r:id="rId39"/>
    <p:sldId id="368" r:id="rId40"/>
    <p:sldId id="372" r:id="rId41"/>
    <p:sldId id="373" r:id="rId42"/>
    <p:sldId id="374" r:id="rId43"/>
    <p:sldId id="371" r:id="rId44"/>
    <p:sldId id="370" r:id="rId45"/>
    <p:sldId id="375" r:id="rId46"/>
    <p:sldId id="376" r:id="rId47"/>
    <p:sldId id="377" r:id="rId48"/>
    <p:sldId id="379" r:id="rId49"/>
    <p:sldId id="382" r:id="rId50"/>
    <p:sldId id="381" r:id="rId51"/>
    <p:sldId id="383" r:id="rId52"/>
    <p:sldId id="384" r:id="rId53"/>
    <p:sldId id="378" r:id="rId54"/>
    <p:sldId id="319" r:id="rId5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5237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7650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581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044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8288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2275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4363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9638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6054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1736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6355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529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7535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7538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5777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4015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8349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02532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11215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7939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41634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6098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4358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01014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48667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48314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55028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76391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02334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503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69504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97819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51336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5694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08434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80242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1422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02905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69182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6406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02003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45839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84673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70209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4978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54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1" name="Google Shape;741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2" name="Google Shape;742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2513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6141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2213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9221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stgrespro.ru/docs/enterprise/11/multimaster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Active Directory authentication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01897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клиента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</a:t>
            </a:r>
            <a:r>
              <a:rPr lang="en-US" b="1" u="sng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</a:t>
            </a:r>
            <a:r>
              <a:rPr lang="en-US" b="1" u="sng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b="1" u="sng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Создадим объекты в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AD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Прикрутим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keytab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файл в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авторизацию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GSSAPI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с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windows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доступ к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76A30-81B7-2FB9-CF30-5957B2294693}"/>
              </a:ext>
            </a:extLst>
          </p:cNvPr>
          <p:cNvSpPr txBox="1"/>
          <p:nvPr/>
        </p:nvSpPr>
        <p:spPr>
          <a:xfrm>
            <a:off x="2677385" y="1375946"/>
            <a:ext cx="609750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kinit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Password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XXXXX.RU: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klist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Ticket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cache: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FILE:/tmp/krb5cc_0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Default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principal: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Valid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starting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Expires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principal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06/07/2023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19:01: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06/08/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05:01: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krbtgt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renew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until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06/08/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19:00: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58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Google Shape;196;p24">
            <a:extLst>
              <a:ext uri="{FF2B5EF4-FFF2-40B4-BE49-F238E27FC236}">
                <a16:creationId xmlns:a16="http://schemas.microsoft.com/office/drawing/2014/main" id="{F5FE4515-8314-20D9-FF8B-D936EB4EAD8C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70675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Active Directory authentication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01897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клиента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Создадим объекты в </a:t>
            </a:r>
            <a:r>
              <a:rPr lang="en-US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AD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Прикрутим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keytab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файл в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авторизацию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GSSAPI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с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windows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доступ к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74B22-D7DA-2EDA-78CC-5C0D9DE7CDB5}"/>
              </a:ext>
            </a:extLst>
          </p:cNvPr>
          <p:cNvSpPr txBox="1"/>
          <p:nvPr/>
        </p:nvSpPr>
        <p:spPr>
          <a:xfrm>
            <a:off x="2587028" y="1362456"/>
            <a:ext cx="936722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выполняем в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Powershell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Windows Server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делаем пользователя 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AD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для службы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 Pro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-Name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GivenName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SamAccountName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UserPrincipalName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"pgpro@xxxxx.ru"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–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AccountPassword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ConvertTo-SecureString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"cKFjW5b6LqkSTnp"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AsPlainText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-force) -Enabled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 Set-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PasswordNeverExpires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CannotChangePassword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create DNS record 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DnsServerResourceRecordA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-Name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vpgpro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-IPv4Address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172.16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20.1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xxxxx.ru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create SPN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setspn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-A POSTGRES/vpgpro.xxxxx.ru XXXXX.RU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pgpro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генерируем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keytab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если в пути содержится </a:t>
            </a:r>
            <a:r>
              <a:rPr lang="ru-RU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кирилица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то на время генерации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keytab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перенести 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Users,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потом можно обратно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ktpass.exe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postgres/vpgpro.xxxxx.ru XXXXX.RU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KRB5_NT_PRINCIPAL -crypto ALL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pgpro@xxxxx.ru -pass cKFjW5b6LqkSTnp -out C:\krb5.keytab</a:t>
            </a:r>
          </a:p>
        </p:txBody>
      </p:sp>
      <p:sp>
        <p:nvSpPr>
          <p:cNvPr id="6" name="Google Shape;196;p24">
            <a:extLst>
              <a:ext uri="{FF2B5EF4-FFF2-40B4-BE49-F238E27FC236}">
                <a16:creationId xmlns:a16="http://schemas.microsoft.com/office/drawing/2014/main" id="{995948AE-23B0-A34A-ADD8-6232D8EF01FD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47331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Active Directory authentication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01897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клиента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Создадим объекты в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AD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Прикрутим </a:t>
            </a:r>
            <a:r>
              <a:rPr lang="en-US" b="1" u="sng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keytab</a:t>
            </a:r>
            <a:r>
              <a:rPr lang="en-US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файл в </a:t>
            </a:r>
            <a:r>
              <a:rPr lang="en-US" b="1" u="sng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r>
              <a:rPr lang="en-US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авторизацию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GSSAPI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с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windows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доступ к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8A0D4-A974-6D4E-17A5-C4DFDFF8E97A}"/>
              </a:ext>
            </a:extLst>
          </p:cNvPr>
          <p:cNvSpPr txBox="1"/>
          <p:nvPr/>
        </p:nvSpPr>
        <p:spPr>
          <a:xfrm>
            <a:off x="2677384" y="1362456"/>
            <a:ext cx="886578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копируем файл на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linux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krb5.keytab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ae@vpgpro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:/home/ae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смотрим в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где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ждет файл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keytab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krb_server_keyfile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/opt/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/ent-15/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/krb5.keytab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скопируем туда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keytab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защитим его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pgpro-krb5.keytab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/opt/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/krb5.keytab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проверим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kinit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/opt/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/krb5.keytab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POSTGRES/vpgpro.xxxxx.ru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klist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покажет </a:t>
            </a:r>
            <a:r>
              <a:rPr lang="ru-RU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тикет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keytab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защитим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chmod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/opt/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/krb5.keytab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chown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postgres:postgres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/opt/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/krb5.keytab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Google Shape;196;p24">
            <a:extLst>
              <a:ext uri="{FF2B5EF4-FFF2-40B4-BE49-F238E27FC236}">
                <a16:creationId xmlns:a16="http://schemas.microsoft.com/office/drawing/2014/main" id="{7AEC17D9-7CA9-400B-55AB-F15CEE6B3E0E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33943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Active Directory authentication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01897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клиента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Создадим объекты в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AD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Прикрутим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keytab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файл в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b="1" u="sng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en-US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авторизацию </a:t>
            </a:r>
            <a:r>
              <a:rPr lang="en-US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GSSAPI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с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windows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доступ к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0BD743-C0CD-ABF6-DDBA-BE8EB3DB2FEB}"/>
              </a:ext>
            </a:extLst>
          </p:cNvPr>
          <p:cNvSpPr txBox="1"/>
          <p:nvPr/>
        </p:nvSpPr>
        <p:spPr>
          <a:xfrm>
            <a:off x="2677385" y="1379577"/>
            <a:ext cx="919170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правим разрешения подключения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echo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 all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0.0.0.0/0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gss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include_realm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=0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krb_realm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XXXXX.RU"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pg_hba.conf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если доменов много, то можно усложнить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не обрезать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REALM,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а </a:t>
            </a:r>
            <a:r>
              <a:rPr lang="ru-RU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парсить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их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regexp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ами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echo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 all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0.0.0.0/0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gss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include_realm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=1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krb_realm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XXXXX.RU map=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gssmap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pg_hba.conf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формула как выкусывать имя пользователя из его полного имени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echo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gssmap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/^(.*)@XXXXX\.RU$ \1"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pg_ident.conf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для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AD users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важен регистр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krb_caseins_users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Создадим пользователя под которым будет приходить из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superuser;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```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готов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systemctl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postgrespro-ent-15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Google Shape;196;p24">
            <a:extLst>
              <a:ext uri="{FF2B5EF4-FFF2-40B4-BE49-F238E27FC236}">
                <a16:creationId xmlns:a16="http://schemas.microsoft.com/office/drawing/2014/main" id="{F0748BEF-D116-FE75-6CFE-0FF870026B52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59300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Active Directory authentication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01897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клиента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Создадим объекты 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AD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Прикрутим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keytab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файл 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linux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 авторизацию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GSSAPI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Проверим с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</a:t>
            </a: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доступ к </a:t>
            </a:r>
            <a:r>
              <a:rPr lang="en-US" b="1" u="sng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b="1" u="sng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E3F23-E7C4-C7B1-FB9C-7FE3AC8B1944}"/>
              </a:ext>
            </a:extLst>
          </p:cNvPr>
          <p:cNvSpPr txBox="1"/>
          <p:nvPr/>
        </p:nvSpPr>
        <p:spPr>
          <a:xfrm>
            <a:off x="2677385" y="1362456"/>
            <a:ext cx="92007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ставим на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Windows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клиента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psql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postgresql-15.3-1-windows-x64.exe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запускаем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C:\Users\ivanovii&gt;psql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vpgpro.xxxxx.ru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(15.3,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15.2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"help"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help.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логин и пароль у меня не спросили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\c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(15.3,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15.2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You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connected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version();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              version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-------------------------------------------------------------------------------------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PostgreSQL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15.2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x86_64-pc-linux-gnu,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compiled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gcc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(Debian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10.2.1-6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10.2.1 20210110, 64-bit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(1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Google Shape;196;p24">
            <a:extLst>
              <a:ext uri="{FF2B5EF4-FFF2-40B4-BE49-F238E27FC236}">
                <a16:creationId xmlns:a16="http://schemas.microsoft.com/office/drawing/2014/main" id="{D8FC15E8-3BD7-DD9E-2312-22BAFC08EA1D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30661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5797296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1269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b="1" u="sng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b="1" u="sng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394B6-DFA6-6442-6ADB-A29BCAE8C39D}"/>
              </a:ext>
            </a:extLst>
          </p:cNvPr>
          <p:cNvSpPr txBox="1"/>
          <p:nvPr/>
        </p:nvSpPr>
        <p:spPr>
          <a:xfrm>
            <a:off x="2645966" y="1362456"/>
            <a:ext cx="8806668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TDS Foreign data wrapper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 is a PostgreSQL foreign data wrapper that can connect to databases that use the Tabular Data Stream (TDS) protocol, such as Sybase databases and Microsoft SQL server.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https://github.com/tds-fdw/tds_fdw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postgrespro-ent-15-dev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gcc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gnupg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make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git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libsybdb5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freetds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-dev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freetds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-common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https://github.com/tds-fdw/tds_fdw.git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cd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tds_fdw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USE_PGXS=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USE_PGXS=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 &lt;&lt; EOF &gt;&gt; 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freetds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freetds.conf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mssql_test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host = sql-2016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#port = 1433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tds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version = 7.3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instance = dev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EOF</a:t>
            </a:r>
          </a:p>
        </p:txBody>
      </p:sp>
    </p:spTree>
    <p:extLst>
      <p:ext uri="{BB962C8B-B14F-4D97-AF65-F5344CB8AC3E}">
        <p14:creationId xmlns:p14="http://schemas.microsoft.com/office/powerpoint/2010/main" val="3907427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75123-CBFF-EE8E-4CA7-4E072DE8282C}"/>
              </a:ext>
            </a:extLst>
          </p:cNvPr>
          <p:cNvSpPr txBox="1"/>
          <p:nvPr/>
        </p:nvSpPr>
        <p:spPr>
          <a:xfrm>
            <a:off x="2645966" y="1362456"/>
            <a:ext cx="616088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Пользователь для подключения из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postgres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pguser_test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'P@$$w0rd'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демо таблички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].[table1_test](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[id] 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uniqueidentifier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[name] 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[PRIMARY]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].[table1_test]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[DF_table1_test_id] 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FOR [id]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].[table2_test](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[name] 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[PRIMARY]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table1_test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'First'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table1_test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'Second'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9513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b="1" u="sng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b="1" u="sng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b="1" u="sng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C5386-5CAA-5C38-4919-E2D9B54ACD13}"/>
              </a:ext>
            </a:extLst>
          </p:cNvPr>
          <p:cNvSpPr txBox="1"/>
          <p:nvPr/>
        </p:nvSpPr>
        <p:spPr>
          <a:xfrm>
            <a:off x="2645966" y="1362456"/>
            <a:ext cx="609750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СУБД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EXTENSION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tds_fdw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public;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FOREIGN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WRAPPER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tds_fdw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OPTIONS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servername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mssql_test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integration_test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MAPPING FOR CURRENT_USER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OPTIONS (username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pguser_test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'P@$$w0rd'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IMPORT FOREIGN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schema_test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OPTIONS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import_default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'true'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86403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b="1" u="sng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F256D-3CF7-CCDC-49B3-46E5324FE2CB}"/>
              </a:ext>
            </a:extLst>
          </p:cNvPr>
          <p:cNvSpPr txBox="1"/>
          <p:nvPr/>
        </p:nvSpPr>
        <p:spPr>
          <a:xfrm>
            <a:off x="2645966" y="1362456"/>
            <a:ext cx="716799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ms.table1_test;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NOTICE: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tds_fdw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Query executed correctly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NOTICE: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tds_fdw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Getting results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id                  | 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--------------------------------------+--------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f4fd2847-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7007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-46e5-8f5f-995d1ab656a3 |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First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d71bf2ec-d8f5-431a-9cde-c98bd71c1aca |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Second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ms.table2_test;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NOTICE: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tds_fdw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Query executed correctly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NOTICE: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tds_fdw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Getting results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id |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----+------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63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b="1" u="sng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3B31F-0239-1D24-3C2D-822765BE6293}"/>
              </a:ext>
            </a:extLst>
          </p:cNvPr>
          <p:cNvSpPr txBox="1"/>
          <p:nvPr/>
        </p:nvSpPr>
        <p:spPr>
          <a:xfrm>
            <a:off x="2645965" y="1362456"/>
            <a:ext cx="9159753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Пользователь для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 Server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msuser_test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'P@$$w0rd'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msuser_test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superuser;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Сделаем табличек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table3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table3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'1111'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table3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'2222'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</a:t>
            </a:r>
          </a:p>
          <a:p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проверим что работает хотя бы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из под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Windows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ostgreSQL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\1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n&gt;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172.16.20.1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5432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msuser_test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-W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Password: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(15.3,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15.2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WARNING: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(866) differs from Windows code page (1251)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8-bit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work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correctly.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reference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page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"Notes for Windows users"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details.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"help"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help.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68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80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EE569-E44A-9FED-BA67-B10AAF016018}"/>
              </a:ext>
            </a:extLst>
          </p:cNvPr>
          <p:cNvSpPr txBox="1"/>
          <p:nvPr/>
        </p:nvSpPr>
        <p:spPr>
          <a:xfrm>
            <a:off x="2645966" y="1369246"/>
            <a:ext cx="6097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https://www.postgresql.org/ftp/odbc/versions/msi/</a:t>
            </a:r>
          </a:p>
        </p:txBody>
      </p:sp>
      <p:pic>
        <p:nvPicPr>
          <p:cNvPr id="7" name="Рисунок 6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8D97D309-8124-A095-B141-9D9F9CDB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525" y="1762563"/>
            <a:ext cx="5658640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08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80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EE569-E44A-9FED-BA67-B10AAF016018}"/>
              </a:ext>
            </a:extLst>
          </p:cNvPr>
          <p:cNvSpPr txBox="1"/>
          <p:nvPr/>
        </p:nvSpPr>
        <p:spPr>
          <a:xfrm>
            <a:off x="2645966" y="1369246"/>
            <a:ext cx="6097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https://www.postgresql.org/ftp/odbc/versions/msi/</a:t>
            </a:r>
          </a:p>
        </p:txBody>
      </p:sp>
      <p:pic>
        <p:nvPicPr>
          <p:cNvPr id="7" name="Рисунок 6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8D97D309-8124-A095-B141-9D9F9CDB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525" y="1762563"/>
            <a:ext cx="5658640" cy="4182059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дисплей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5A987F87-9516-9950-11FF-5C7836F67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973" y="2299076"/>
            <a:ext cx="4429743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64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87F9F-E279-5A7D-9372-4947624F64E7}"/>
              </a:ext>
            </a:extLst>
          </p:cNvPr>
          <p:cNvSpPr txBox="1"/>
          <p:nvPr/>
        </p:nvSpPr>
        <p:spPr>
          <a:xfrm>
            <a:off x="2645966" y="1362456"/>
            <a:ext cx="92723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master.dbo.sp_addlinkedserver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@server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N'PGPRO'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@srvproduct=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N'Postgres PRO'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@provider=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N'MSDASQL'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@datasrc=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N'pgtest’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For security reasons the linked server remote logins password is changed with ######## */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master.dbo.sp_addlinkedsrvlogin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@rmtsrvname=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N'PGPRO'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,@useself=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N'False'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,@locallogin=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,@rmtuser=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N'msuser_test'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,@rmtpassword=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'P@$$w0rd'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54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b="1" u="sng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b="1" u="sng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1FF9C6-0911-C71D-91DC-BD03F8A5B523}"/>
              </a:ext>
            </a:extLst>
          </p:cNvPr>
          <p:cNvSpPr txBox="1"/>
          <p:nvPr/>
        </p:nvSpPr>
        <p:spPr>
          <a:xfrm>
            <a:off x="2645966" y="1362456"/>
            <a:ext cx="6160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PGPRO.postgres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.[public].table3</a:t>
            </a:r>
          </a:p>
        </p:txBody>
      </p:sp>
      <p:pic>
        <p:nvPicPr>
          <p:cNvPr id="7" name="Рисунок 6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50DA5F50-A5D2-3632-DE76-767058586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245" y="1670233"/>
            <a:ext cx="6439799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55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114321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Задача: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В AD существует структура групп обеспечивающих пользователей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достпом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в SQL. Необходимо эти группы отзеркалить в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вместе с пользователями и их членством в группах.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План:</a:t>
            </a: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Файл настройки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Запускаем синхронизацию и проверяем </a:t>
            </a: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Правим AD, проверяем</a:t>
            </a: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98259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191698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1" u="sng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7D9771-2249-AAF5-DA18-6B3B59159CF9}"/>
              </a:ext>
            </a:extLst>
          </p:cNvPr>
          <p:cNvSpPr txBox="1"/>
          <p:nvPr/>
        </p:nvSpPr>
        <p:spPr>
          <a:xfrm>
            <a:off x="2392469" y="1362456"/>
            <a:ext cx="916880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 program helps to solve the issue by synchronizing users, groups and their memberships from LDAP to PostgreSQL.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https://github.com/larskanis/pg-ldap-sync</a:t>
            </a:r>
          </a:p>
          <a:p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пререквизиты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apt-get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ruby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libpq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-dev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-sync install from git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https://github.com/larskanis/pg-ldap-sync.git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cd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ldap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-sync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gem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bundler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bundle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bundle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rake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создаем служебные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user &amp; group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GROUP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ldap_groups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USER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ldap_users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223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700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1" u="sng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F89EB-5906-4754-0686-9389BE162A00}"/>
              </a:ext>
            </a:extLst>
          </p:cNvPr>
          <p:cNvSpPr txBox="1"/>
          <p:nvPr/>
        </p:nvSpPr>
        <p:spPr>
          <a:xfrm>
            <a:off x="2745554" y="1362456"/>
            <a:ext cx="892437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With this sample config the distinction between LDAP-synchronized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groups/users from manually created PostgreSQL users is done by the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membership in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ldap_user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ldap_group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These two roles have to be defined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manally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before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pg_ldap_sync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can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run and all synchronized users/groups will become member of them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later on: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    CREATE GROUP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ldap_groups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    CREATE USER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ldap_users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Connection parameters to LDAP server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see also: http://net-ldap.rubyforge.org/Net/LDAP.html#method-c-new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ldap_connection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dc-1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389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auth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:simple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CN=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pgpro,CN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Users,DC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cKFj5b6LqkSTnp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047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700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1" u="sng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B5466-F6A1-4E88-DEFD-D264CF8393EB}"/>
              </a:ext>
            </a:extLst>
          </p:cNvPr>
          <p:cNvSpPr txBox="1"/>
          <p:nvPr/>
        </p:nvSpPr>
        <p:spPr>
          <a:xfrm>
            <a:off x="2745554" y="1362456"/>
            <a:ext cx="9208702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Search parameters for LDAP users which should be synchronized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ldap_users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users,OU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LDAP filter (according to RFC 2254)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defines to users in LDAP to be synchronized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objectClass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=person)(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objectClass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organizationalPerson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givenName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=*)(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=*)(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sAMAccountName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=*))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attribute is used as PG role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name_attribute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sAMAccountName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lowercase name for use as PG role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lowercase_name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Add lowercase name *and* original name for use as PG role names (useful for migrating between case types)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bothcase_name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Search parameters for LDAP groups which should be synchronized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ldap_groups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pgsql,OU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=*)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attribute is used as PG role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name_attribute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lowercase name for use as PG role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lowercase_name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attribute must reference to all member DN's of the given group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member_attribute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member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180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700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1" u="sng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B5466-F6A1-4E88-DEFD-D264CF8393EB}"/>
              </a:ext>
            </a:extLst>
          </p:cNvPr>
          <p:cNvSpPr txBox="1"/>
          <p:nvPr/>
        </p:nvSpPr>
        <p:spPr>
          <a:xfrm>
            <a:off x="2745554" y="1362456"/>
            <a:ext cx="9208702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Connection parameters to PostgreSQL server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see also: http://rubydoc.info/gems/pg/PG/Connection#initialize-instance_method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pg_connection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localhost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dbname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postgres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msuser_test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P@$$w0rd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pg_users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Filter for identifying LDAP generated users in the database.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It's the WHERE-condition to "SELECT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rolname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oid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FROM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pg_roles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oid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IN (SELECT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pam.member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FROM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pg_auth_members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pam JOIN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pg_roles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pr ON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pr.oid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pam.roleid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WHERE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pr.rolname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ldap_users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Options for CREATE RULE statements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create_options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LOGIN IN ROLE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ldap_users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pg_groups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Filter for identifying LDAP generated groups in the database.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It's the WHERE-condition to "SELECT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rolname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oid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FROM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pg_roles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oid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IN (SELECT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pam.member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FROM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pg_auth_members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pam JOIN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pg_roles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pr ON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pr.oid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pam.roleid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WHERE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pr.rolname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ldap_groups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Options for CREATE RULE statements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create_options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NOLOGIN IN ROLE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ldap_groups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Options for GRANT &lt;role&gt; TO &lt;group&gt; statements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grant_options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7975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ru-RU" sz="3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Отказоустойчивый к</a:t>
            </a:r>
            <a:r>
              <a:rPr lang="ru-RU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орпоративный кластер </a:t>
            </a: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sz="3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>
            <a:spLocks noGrp="1"/>
          </p:cNvSpPr>
          <p:nvPr>
            <p:ph type="pic" idx="2"/>
          </p:nvPr>
        </p:nvSpPr>
        <p:spPr>
          <a:xfrm>
            <a:off x="3892099" y="5685449"/>
            <a:ext cx="888600" cy="808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501532" y="50672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635907" y="5590113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635907" y="6012671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700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931C1-EC01-C0D4-89F6-5A8437706567}"/>
              </a:ext>
            </a:extLst>
          </p:cNvPr>
          <p:cNvSpPr txBox="1"/>
          <p:nvPr/>
        </p:nvSpPr>
        <p:spPr>
          <a:xfrm>
            <a:off x="2745553" y="1362456"/>
            <a:ext cx="929555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тест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ad.yaml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реальные изменения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ad.yaml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root@debian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:/home/ae/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-sync#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pg_ldap_sync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ad.yaml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vv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[2023-06-07T18:28:19.052281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found user-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CN=Ivanov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[2023-06-07T18:28:19.065129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found group-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sqlgroup_test_developers,OU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pgsql,OU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[2023-06-07T18:28:19.065320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found group-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pgsql,OU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[2023-06-07T18:28:19.072834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user stat: create: 1 drop: 0 keep: 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[2023-06-07T18:28:19.072930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group stat: create: 2 drop: 0 keep: 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[2023-06-07T18:28:19.072974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membership stat: grant: 1 revoke: 0 keep: 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[2023-06-07T18:28:19.072994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SQL: CREATE ROLE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LOGIN IN ROLE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ldap_users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[2023-06-07T18:28:19.074962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SQL: CREATE ROLE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sqlgroup_test_developers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NOLOGIN IN ROLE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ldap_groups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[2023-06-07T18:28:19.076218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SQL: CREATE ROLE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NOLOGIN IN ROLE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ldap_groups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[2023-06-07T18:28:19.077110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SQL: GRANT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TO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8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700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931C1-EC01-C0D4-89F6-5A8437706567}"/>
              </a:ext>
            </a:extLst>
          </p:cNvPr>
          <p:cNvSpPr txBox="1"/>
          <p:nvPr/>
        </p:nvSpPr>
        <p:spPr>
          <a:xfrm>
            <a:off x="2745553" y="1362456"/>
            <a:ext cx="944644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\du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                      List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roles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Role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|                         Attributes                         |            Member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of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--------------------------+------------------------------------------------------------+----------------------------------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        |                                                            | {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ldap_users,sqlgroup_test_users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ldap_groups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| Cannot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        | {}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ldap_users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|                                                            | {}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msuser_test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| Superuser                                                  | {}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| Superuser,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role,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DB,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Replication,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Bypass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RLS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{}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sqlgroup_test_developers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Cannot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        | {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ldap_groups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sqlgroup_test_users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| Cannot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        | {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ldap_groups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5941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700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931C1-EC01-C0D4-89F6-5A8437706567}"/>
              </a:ext>
            </a:extLst>
          </p:cNvPr>
          <p:cNvSpPr txBox="1"/>
          <p:nvPr/>
        </p:nvSpPr>
        <p:spPr>
          <a:xfrm>
            <a:off x="2745553" y="1362456"/>
            <a:ext cx="929555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root@debian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:/home/ae/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-sync#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pg_ldap_sync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ad.yaml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vv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[2023-06-07T18:32:52.806432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found user-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CN=Ivanov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[2023-06-07T18:32:52.806918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found user-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CN=Petr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[2023-06-07T18:32:52.818396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found group-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sqlgroup_test_developers,OU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pgsql,OU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[2023-06-07T18:32:52.818551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found group-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pgsql,OU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[2023-06-07T18:32:52.826221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found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-user: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[2023-06-07T18:32:52.828017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found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-group: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sqlgroup_test_developers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with members: []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[2023-06-07T18:32:52.828350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found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-group: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with members: ["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[2023-06-07T18:32:52.828474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user stat: create: 1 drop: 0 keep: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[2023-06-07T18:32:52.828544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group stat: create: 0 drop: 0 keep: 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[2023-06-07T18:32:52.828616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membership stat: grant: 2 revoke: 0 keep: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[2023-06-07T18:32:52.828676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SQL: CREATE ROLE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petrovpp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LOGIN IN ROLE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ldap_users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[2023-06-07T18:32:52.829118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SQL: GRANT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sqlgroup_test_developers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TO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petrovpp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[2023-06-07T18:32:52.829342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SQL: GRANT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TO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petrovpp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469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700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931C1-EC01-C0D4-89F6-5A8437706567}"/>
              </a:ext>
            </a:extLst>
          </p:cNvPr>
          <p:cNvSpPr txBox="1"/>
          <p:nvPr/>
        </p:nvSpPr>
        <p:spPr>
          <a:xfrm>
            <a:off x="2745553" y="1362456"/>
            <a:ext cx="9295555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root@debian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:/home/ae/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-sync#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pg_ldap_sync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ad.yaml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vv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[2023-06-07T18:33:18.703076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user-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CN=Ivanov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[2023-06-07T18:33:18.703271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user-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CN=Petr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[2023-06-07T18:33:18.716282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group-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sqlgroup_test_developers,OU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pgsql,OU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[2023-06-07T18:33:18.716442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group-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pgsql,OU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[2023-06-07T18:33:18.724416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-user: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[2023-06-07T18:33:18.724584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-user: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petrovpp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[2023-06-07T18:33:18.726264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-group: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sqlgroup_test_developers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with members: ["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petrovpp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[2023-06-07T18:33:18.727171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-group: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with members: ["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petrovpp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[2023-06-07T18:33:18.727386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user stat: create: 0 drop: 0 keep: 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[2023-06-07T18:33:18.727467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group stat: create: 0 drop: 0 keep: 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[2023-06-07T18:33:18.727543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membership stat: grant: 0 revoke: 1 keep: 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[2023-06-07T18:33:18.727606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SQL: REVOKE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FROM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246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115951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Задача: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Обеспечить большое кол-во подключений и минимизировать издержки, связанные с установлением новых подключений.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Будем пробовать встроенный в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Enterprise экспериментальный пул соединений: https://postgrespro.ru/docs/enterprise/11/connection-pooling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И сравнивать его с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для ванильного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План:</a:t>
            </a: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8977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115951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Для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OLTP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 2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 c 2GB RAM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PGTune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насоветовал такие параметры</a:t>
            </a:r>
            <a:r>
              <a:rPr lang="en-US" dirty="0">
                <a:latin typeface="Consolas" panose="020B0609020204030204" pitchFamily="49" charset="0"/>
              </a:rPr>
              <a:t>: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max_connections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300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shared_buffers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512MB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effective_cache_size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1536MB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maintenance_work_mem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128MB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checkpoint_completion_target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0.9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wal_buffers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16MB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default_statistics_target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100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random_page_cost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1.1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effective_io_concurrency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200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work_mem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873kB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min_wal_size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2GB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max_wal_size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8GB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Поправим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max_connections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чтоб было наглядней. 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Для тестирования подготовлено три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VM Debian 11: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Postgres Pro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Client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pgbench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не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Windows)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все это в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VM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под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Hyper-V 2016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Xeon Gold 6248R.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52055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15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apt-get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gnupg2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curl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echo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"deb http://apt.postgresql.org/pub/repos/apt $(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lsb_release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-cs)-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pgdg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main"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/apt/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sources.list.d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pgdg.list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--no-check-certificate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--quiet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https://www.postgresql.org/media/keys/ACCC4CF8.asc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apt-key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apt-get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apt-get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upgrade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apt-get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postgresql-15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87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 &lt;&lt; EOF &gt;&gt; /var/lib/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/15/main/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postgresql.auto.conf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max_connections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500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shared_buffers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512MB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effective_cache_size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1536MB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maintenance_work_mem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128MB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checkpoint_completion_target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0.9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wal_buffers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16MB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default_statistics_target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random_page_cost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1.1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effective_io_concurrency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200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work_mem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873kB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min_wal_size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2GB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max_wal_size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8GB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EOF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's/host    all     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            127.0.0.1\/32            scram-sha-256/host    all     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            0.0.0.0\/0            scram-sha-256/g'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/15/main/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pg_hba.conf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"s/#listen_addresses = 'localhost'/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listen_addresses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'*'/g"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/15/main/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systemctl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104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Создадим пользователя и БД для тестов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c"CREATE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USER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WITH PASSWORD 'KJheysd123@';ALTER USER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WITH superuser;"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c"CREATE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DATABASE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;"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инициируем БД для тестов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pgbench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localhost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запустим серию тестов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{10..600..10}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pgbench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$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-P30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xx.xx.xx.xx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5432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Result.txt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done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974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1" u="sng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b="1" u="sng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 &lt;&lt; EOF &gt;&gt; 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 cat pgbouncer.ini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[databases]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* = host=localhost port=5432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pgbouncer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logfile = /var/log/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/pgbouncer.log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pidfile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/var/run/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pgbouncer.pid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listen_addr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*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listen_port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6432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unix_socket_dir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/var/run/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auth_type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md5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auth_file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pgbouncer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/userlist.txt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pool_mode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transaction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max_client_conn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1000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default_pool_size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70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EOF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 &lt;&lt; EOF &gt;&gt; 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/userlist.txt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"KJheysd123@"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EOF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systemctl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и снова запустим тест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387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задачи. Инфраструктура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11577028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У нас используется несколько (&lt;10) инстансов MS SQL Server в инфраструктуре MS, при этом:</a:t>
            </a:r>
          </a:p>
          <a:p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инстансы СУБД (разных версий) работают под MS Hyper-V в нескольких VM Windows;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в каждом инстансе несколько БД;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доступ к БД осуществляется из приложений на компьютерах пользователей под их правами (SSO на базе MS Active Directory (AD));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права доступа к объектам БД розданы ролям, на которые назначены группы пользователей из MS AD;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сами пользователи (поштучно) в СУБД не прописаны, но все получают доступ к серверу как члены группы «Пользователи домена», а далее на каждую БД уже через членство в специфических группах;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между инстансами есть возможность выполнять кросс-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базные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запросы в контексте безопасности подключенного пользователя, изменение критических таблиц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логгируется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, при этом в журналах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кол-во пользователей работающих в системе – тысячи.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для управления группами доступа в AD используется внешняя система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IdM</a:t>
            </a: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1E90AF2B-A499-58F9-B793-CF8D0BDAC22F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1" u="sng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session_pool_size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Включает пул соединений и определяет максимальное количество обслуживающих процессов, которые могут использоваться клиентскими сеансами для отдельно взятой базы данных.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max_sessions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Максимальное количество клиентских сеансов, которые могут обслуживаться одним процессом при включении пула соединений. От этого параметра не зависит нагрузка процессора или использование памяти, так что и при большом значении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max_sessions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производительность не должна снизиться. При достижении предела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max_sessions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обслуживающий процесс прекращает принимать подключения и пока минимум одно из соединений не будет завершено, попытки подключиться к этому процессу будут вызывать ошибку. Значение по умолчанию — 1000. Этот параметр можно задать только при запуске сервера.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257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1" u="sng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Postgres Pro 15.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Установка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--user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xxyyzz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--ask-password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https://repoee.postgrespro.ru/ent-15/keys/pgpro-repo-add.sh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pgpro-repo-add.sh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postgrespro-ent-15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ls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/var/lib/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/ent-15/data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 &lt;&lt; EOF &gt;&gt; /var/lib/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/ent-15/data/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postgresql.auto.conf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max_connections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500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shared_buffers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512MB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effective_cache_size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1536MB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maintenance_work_mem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128MB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checkpoint_completion_target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0.9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wal_buffers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16MB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default_statistics_target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random_page_cost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1.1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effective_io_concurrency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200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work_mem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873kB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min_wal_size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2GB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max_wal_size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8GB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EOF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592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1" u="sng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's/host    all     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            127.0.0.1\/32            md5/host    all     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            0.0.0.0\/0            md5/g'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/var/lib/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/ent-15/data/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pg_hba.conf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"s/#listen_addresses = 'localhost'/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listen_addresses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'*'/g"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/var/lib/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/ent-15/data/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systemctl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postgrespro-ent-15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снова запустим тест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388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и его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 &lt;&lt; EOF &gt;&gt; /var/lib/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/ent-15/data/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postgresql.auto.conf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session_pool_size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70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EOF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Примечательно, что подключение к пулу 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Postgres Pro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нативное, т.е. используются те же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pg_hba.conf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работает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Active Directory SSO!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снова запустим тест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92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3A65A8A-541B-5959-9090-C72F82A9F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66" y="1362456"/>
            <a:ext cx="9116697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41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9A2BEC-3C83-2C0B-82FC-EAE6FDAD2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66" y="1362456"/>
            <a:ext cx="9116697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8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E801FA-39C8-236E-09A7-4031DD05E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66" y="1362456"/>
            <a:ext cx="9126224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23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567D20-B19D-5697-0213-FBBA63C28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66" y="1362456"/>
            <a:ext cx="9126224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45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Multimaster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Что это</a:t>
            </a:r>
            <a:r>
              <a:rPr lang="en-US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и какие ограничения</a:t>
            </a:r>
            <a:endParaRPr lang="en-US" b="1" u="sng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F4D86-33AF-0683-7426-18465B314F77}"/>
              </a:ext>
            </a:extLst>
          </p:cNvPr>
          <p:cNvSpPr txBox="1"/>
          <p:nvPr/>
        </p:nvSpPr>
        <p:spPr>
          <a:xfrm>
            <a:off x="2501108" y="1362456"/>
            <a:ext cx="952189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multimaster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— это расширение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Enterprise, которое в сочетании с набором доработок ядра превращает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Enterprise в синхронный кластер без разделения ресурсов, который обеспечивает масштабируемость OLTP для читающих транзакций, а также высокую степень доступности с автоматическим восстановлением после сбоев.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4"/>
              </a:rPr>
              <a:t>https://postgrespro.ru/docs/enterprise/11/multimaster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Операционная система Microsoft Windows не поддерживается.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Решения 1С по ряду причин не поддерживаются.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multimaster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может реплицировать только одну базу данных в кластере. Если требуется реплицировать содержимое нескольких баз данных, вы можете либо перенести все данные в разные схемы одной базы данных, либо создать для каждой базы отдельный кластер и настроить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multimaster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в каждом из этих кластеров.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392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Multimaster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Что это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и какие ограничения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Настройка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F4D86-33AF-0683-7426-18465B314F77}"/>
              </a:ext>
            </a:extLst>
          </p:cNvPr>
          <p:cNvSpPr txBox="1"/>
          <p:nvPr/>
        </p:nvSpPr>
        <p:spPr>
          <a:xfrm>
            <a:off x="2501108" y="1362456"/>
            <a:ext cx="9521893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shared_preload_libraries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multimaster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wal_level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logical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max_connections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max_prepared_transactions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max_connections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 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max_wal_senders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как минимум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max_replication_slots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как минимум 2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wal_sender_timeout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max_worker_processes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(N - 1) * (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max_connections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+ 3) + 3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```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\c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pooltest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EXTENSION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multimaster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mtm.init_cluster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dbname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user=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host=b-pg-01'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'{"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dbname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user=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host=b-pg-02", 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dbname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user=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host=b-pg-03"}'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mtm.status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mtm.nodes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задачи. Инфраструктура.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1157702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Задача повторить сложившуюся практику и для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(и добиться, чтоб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вошел в эту среду как еще один инстанс БД для обеспечения плавной миграции):</a:t>
            </a:r>
          </a:p>
          <a:p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аутентификация;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Настройка возможности запросов к MS SQL Server из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в контексте пользователя и обратно (если это вообще возможно);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Динамическое назначение ролей пользователям согласно их членству в группах AD;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Обеспечение возможности подключения большого одновременного кол-ва пользователей;</a:t>
            </a:r>
          </a:p>
          <a:p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EF9E2F7E-F360-506D-A40F-AB4E1D6A76C9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04853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Multimaster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buSzPts val="3600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Что это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и какие ограничения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</a:t>
            </a:r>
          </a:p>
          <a:p>
            <a:endParaRPr lang="ru-RU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5451D0-938C-2791-F5FD-D9D50C115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205" y="1295290"/>
            <a:ext cx="9142546" cy="515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67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+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patroni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etcd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HAProxy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buSzPts val="3600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ru-RU" b="1" u="sng" dirty="0">
                <a:latin typeface="Consolas" panose="020B0609020204030204" pitchFamily="49" charset="0"/>
              </a:rPr>
              <a:t>Схема</a:t>
            </a:r>
            <a:endParaRPr lang="ru-RU" b="1" u="sng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</a:t>
            </a:r>
          </a:p>
          <a:p>
            <a:endParaRPr lang="ru-RU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ru-RU" dirty="0">
                <a:latin typeface="Consolas" panose="020B0609020204030204" pitchFamily="49" charset="0"/>
              </a:rPr>
              <a:t>Результат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Patroni con PostgreSQL">
            <a:extLst>
              <a:ext uri="{FF2B5EF4-FFF2-40B4-BE49-F238E27FC236}">
                <a16:creationId xmlns:a16="http://schemas.microsoft.com/office/drawing/2014/main" id="{7700102A-8B6A-3B55-85BA-511605EE2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355" y="1420930"/>
            <a:ext cx="5832681" cy="508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757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+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patroni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etcd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HAProxy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buSzPts val="3600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ru-RU" dirty="0">
                <a:latin typeface="Consolas" panose="020B0609020204030204" pitchFamily="49" charset="0"/>
              </a:rPr>
              <a:t>Схема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Настройка</a:t>
            </a:r>
          </a:p>
          <a:p>
            <a:endParaRPr lang="ru-RU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ru-RU" dirty="0">
                <a:latin typeface="Consolas" panose="020B0609020204030204" pitchFamily="49" charset="0"/>
              </a:rPr>
              <a:t>Результат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53345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Результат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843547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Что сделано: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Настроена Active Directory аутентификация (SSO)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Настроена возможность кросс-</a:t>
            </a:r>
            <a:r>
              <a:rPr lang="ru-RU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базных</a:t>
            </a: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(кросс-</a:t>
            </a:r>
            <a:r>
              <a:rPr lang="ru-RU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инстансных</a:t>
            </a: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запросов в обе стороны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Настроена возможность синхронизации пользователей и групп (с членством пользователей) из 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Настроен </a:t>
            </a:r>
            <a:r>
              <a:rPr lang="ru-RU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пулинг</a:t>
            </a:r>
            <a:endParaRPr lang="ru-RU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Протестирована конфигурация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PostgreSQL Pro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multimaster</a:t>
            </a: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Настроена отказоустойчивая конфигурация (</a:t>
            </a:r>
            <a:r>
              <a:rPr lang="en-US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etcd</a:t>
            </a:r>
            <a:r>
              <a:rPr lang="en-US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</a:t>
            </a:r>
            <a:r>
              <a:rPr lang="en-US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patroni</a:t>
            </a:r>
            <a:r>
              <a:rPr lang="en-US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endParaRPr lang="ru-RU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6/6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9060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4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84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749" name="Google Shape;749;p84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84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84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задачи. Инфраструктура.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11577028" cy="372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Инфраструктура: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MS Hyper-V 2016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MS Windows Server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MS SQL Server 2016 / 2012 / 2008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MS Active Directory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Изоллированная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среда - интернета нет совсем </a:t>
            </a:r>
          </a:p>
          <a:p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Добавляем: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Debian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 Pro Enterprise 15</a:t>
            </a:r>
          </a:p>
          <a:p>
            <a:endParaRPr lang="en-US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Задачи: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Обеспечить 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бесшовную интеграцию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инстансов </a:t>
            </a:r>
            <a:r>
              <a:rPr lang="en-US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в сложившуюся инфраструктуру </a:t>
            </a: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Сделать доступ разработчиков к </a:t>
            </a:r>
            <a:r>
              <a:rPr lang="en-US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такой же привычный как к </a:t>
            </a: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Минимизировать кол-во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дополнитнельных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сущностей вроде (логинов, паролей, адресов, ...)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9447E299-7272-6E0D-49D8-8CFA3C51369E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1595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задачи. Инфраструктура.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1157702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--user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xxxxx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--ask-password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https://repoee.postgrespro.ru/ent-15/keys/pgpro-repo-add.sh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pgpro-repo-add.sh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postgrespro-ent-15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Установится в каталог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ls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/var/lib/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/ent-15/data/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Разрешаем внешние подключения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's/host    all     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            127.0.0.1\/32            md5/host    all     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            0.0.0.0\/0            md5/g'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/var/lib/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/ent-15/data/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pg_hba.conf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"s/#listen_addresses = 'localhost'/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listen_addresses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'*'/g"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/var/lib/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/ent-15/data/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systemctl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postgrespro-ent-15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C864E88D-BF2F-FDB3-E990-051F0A500C62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83926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Active Directory authentication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5" y="1362456"/>
            <a:ext cx="11106248" cy="372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Задача: </a:t>
            </a:r>
            <a:endParaRPr lang="en-US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Обеспечить возможность текущим пользователям и сервисным учетным записям "ходить" в БД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аналогично MS SQL: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Пользователь входит в домен AD при старте рабочей станции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SSO (Single-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Sign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-On)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Централизованная система управления доступом на базе групп 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Credential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"проброшены" до уровня БД, хранимые процедуры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работют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с учетом контекста пользователя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План: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клиента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на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Создадим объекты в AD для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Прикрутим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keytab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файл в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на авторизацию GSSAPI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с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windows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доступ к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D0DBEF8F-D888-A77A-7321-1EFA6A7202DA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18525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Active Directory authentication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01897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b="1" u="sng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клиента </a:t>
            </a:r>
            <a:r>
              <a:rPr lang="en-US" b="1" u="sng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b="1" u="sng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Создадим объекты в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AD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Прикрутим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keytab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файл в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авторизацию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GSSAPI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с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windows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доступ к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E5F06-AD6C-977F-F544-C530E650ECC5}"/>
              </a:ext>
            </a:extLst>
          </p:cNvPr>
          <p:cNvSpPr txBox="1"/>
          <p:nvPr/>
        </p:nvSpPr>
        <p:spPr>
          <a:xfrm>
            <a:off x="2677385" y="1366892"/>
            <a:ext cx="94283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krb5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krb5-user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 &lt;&lt; EOF &gt;&gt; 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/krb5.conf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libdefaults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default_realm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# The following krb5.conf variables are only for MIT Kerberos.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kdc_timesync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ccache_type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4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forwardable = 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proxiable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# The following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libdefaults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parameters are only for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Heimdal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Kerberos.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fcc-mit-ticketflags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[realms]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XXXXX.RU= {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kdc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vidc2.xxxxx.ru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admin_server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vidc2.xxxxx.ru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domain_realm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.xxxxx.ru = 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xxxxx.ru = 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EOF</a:t>
            </a:r>
          </a:p>
        </p:txBody>
      </p:sp>
      <p:sp>
        <p:nvSpPr>
          <p:cNvPr id="5" name="Google Shape;196;p24">
            <a:extLst>
              <a:ext uri="{FF2B5EF4-FFF2-40B4-BE49-F238E27FC236}">
                <a16:creationId xmlns:a16="http://schemas.microsoft.com/office/drawing/2014/main" id="{7F7B8CE4-FAE9-A588-ECBE-DCA4F401A13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83252062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6624</Words>
  <Application>Microsoft Office PowerPoint</Application>
  <PresentationFormat>Широкоэкранный</PresentationFormat>
  <Paragraphs>980</Paragraphs>
  <Slides>54</Slides>
  <Notes>54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62" baseType="lpstr">
      <vt:lpstr>Arial</vt:lpstr>
      <vt:lpstr>Avenir</vt:lpstr>
      <vt:lpstr>Calibri</vt:lpstr>
      <vt:lpstr>Consolas</vt:lpstr>
      <vt:lpstr>Noto Sans Symbols</vt:lpstr>
      <vt:lpstr>Roboto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Alexandr Berdnikov</cp:lastModifiedBy>
  <cp:revision>10</cp:revision>
  <dcterms:modified xsi:type="dcterms:W3CDTF">2024-01-20T02:36:24Z</dcterms:modified>
</cp:coreProperties>
</file>